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4" r:id="rId8"/>
    <p:sldId id="262" r:id="rId9"/>
    <p:sldId id="265" r:id="rId10"/>
    <p:sldId id="266" r:id="rId11"/>
  </p:sldIdLst>
  <p:sldSz cx="12192000" cy="6858000"/>
  <p:notesSz cx="6858000" cy="9144000"/>
  <p:defaultTextStyle>
    <a:defPPr>
      <a:defRPr lang="ko-Kore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470"/>
    <p:restoredTop sz="91905"/>
  </p:normalViewPr>
  <p:slideViewPr>
    <p:cSldViewPr snapToGrid="0" snapToObjects="1">
      <p:cViewPr>
        <p:scale>
          <a:sx n="41" d="100"/>
          <a:sy n="41" d="100"/>
        </p:scale>
        <p:origin x="272" y="18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4BB42E4-498B-ED72-EE98-CA59A46599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US" alt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C5C0F922-36D2-730C-EE73-CC37F991A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/>
              <a:t>클릭하여 마스터 부제목 스타일 편집</a:t>
            </a:r>
            <a:endParaRPr kumimoji="1" lang="ko-Kore-US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0241598-25B5-3063-ABB5-3D3068B13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602F9-4A40-6F4C-9300-8BB52948C52F}" type="datetimeFigureOut">
              <a:rPr kumimoji="1" lang="ko-Kore-US" altLang="en-US" smtClean="0"/>
              <a:t>10/31/22</a:t>
            </a:fld>
            <a:endParaRPr kumimoji="1" lang="ko-Kore-US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D99138B-8CD7-0F82-8DE5-D8195E046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US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4CDBE21-CEEB-3F31-0E03-044655BE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9E63-B3B7-514E-93DC-94D238D97C82}" type="slidenum">
              <a:rPr kumimoji="1" lang="ko-Kore-US" altLang="en-US" smtClean="0"/>
              <a:t>‹#›</a:t>
            </a:fld>
            <a:endParaRPr kumimoji="1" lang="ko-Kore-US" altLang="en-US"/>
          </a:p>
        </p:txBody>
      </p:sp>
    </p:spTree>
    <p:extLst>
      <p:ext uri="{BB962C8B-B14F-4D97-AF65-F5344CB8AC3E}">
        <p14:creationId xmlns:p14="http://schemas.microsoft.com/office/powerpoint/2010/main" val="2985132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C6D234-60C3-904D-8816-388ADCF2E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US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512B1C7-B687-5846-6123-AA6CCCA2D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US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314FE55-A50D-E1C6-DA89-04C193D5B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602F9-4A40-6F4C-9300-8BB52948C52F}" type="datetimeFigureOut">
              <a:rPr kumimoji="1" lang="ko-Kore-US" altLang="en-US" smtClean="0"/>
              <a:t>10/31/22</a:t>
            </a:fld>
            <a:endParaRPr kumimoji="1" lang="ko-Kore-US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D51D068-A454-942E-1413-03FE0352F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US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3575139-DB0F-E753-4337-0E0CD5E6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9E63-B3B7-514E-93DC-94D238D97C82}" type="slidenum">
              <a:rPr kumimoji="1" lang="ko-Kore-US" altLang="en-US" smtClean="0"/>
              <a:t>‹#›</a:t>
            </a:fld>
            <a:endParaRPr kumimoji="1" lang="ko-Kore-US" altLang="en-US"/>
          </a:p>
        </p:txBody>
      </p:sp>
    </p:spTree>
    <p:extLst>
      <p:ext uri="{BB962C8B-B14F-4D97-AF65-F5344CB8AC3E}">
        <p14:creationId xmlns:p14="http://schemas.microsoft.com/office/powerpoint/2010/main" val="3084580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887B1639-7C6A-B6E9-F25E-44C447CFD7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  <a:endParaRPr kumimoji="1" lang="ko-Kore-US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5994AE7-ABBD-08B3-D9B6-460DA1934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US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CD35998-EDD8-E2A2-E79B-5E8BDA62C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602F9-4A40-6F4C-9300-8BB52948C52F}" type="datetimeFigureOut">
              <a:rPr kumimoji="1" lang="ko-Kore-US" altLang="en-US" smtClean="0"/>
              <a:t>10/31/22</a:t>
            </a:fld>
            <a:endParaRPr kumimoji="1" lang="ko-Kore-US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9962B09-12E5-11D1-BA31-C761C27B2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US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02C5EF1-04BC-66F2-02AF-87E112A1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9E63-B3B7-514E-93DC-94D238D97C82}" type="slidenum">
              <a:rPr kumimoji="1" lang="ko-Kore-US" altLang="en-US" smtClean="0"/>
              <a:t>‹#›</a:t>
            </a:fld>
            <a:endParaRPr kumimoji="1" lang="ko-Kore-US" altLang="en-US"/>
          </a:p>
        </p:txBody>
      </p:sp>
    </p:spTree>
    <p:extLst>
      <p:ext uri="{BB962C8B-B14F-4D97-AF65-F5344CB8AC3E}">
        <p14:creationId xmlns:p14="http://schemas.microsoft.com/office/powerpoint/2010/main" val="1040100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235F02-7AA1-6D74-857E-474033AC6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US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96E7729-3732-FB23-BD92-02C8E2347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US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2BC128C-0B95-7E81-7D49-7025741F2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602F9-4A40-6F4C-9300-8BB52948C52F}" type="datetimeFigureOut">
              <a:rPr kumimoji="1" lang="ko-Kore-US" altLang="en-US" smtClean="0"/>
              <a:t>10/31/22</a:t>
            </a:fld>
            <a:endParaRPr kumimoji="1" lang="ko-Kore-US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480CEAB-A6C6-DA8F-1848-9FAB727E9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US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27AB1A9-C3C3-1C1A-4669-63F000DEE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9E63-B3B7-514E-93DC-94D238D97C82}" type="slidenum">
              <a:rPr kumimoji="1" lang="ko-Kore-US" altLang="en-US" smtClean="0"/>
              <a:t>‹#›</a:t>
            </a:fld>
            <a:endParaRPr kumimoji="1" lang="ko-Kore-US" altLang="en-US"/>
          </a:p>
        </p:txBody>
      </p:sp>
    </p:spTree>
    <p:extLst>
      <p:ext uri="{BB962C8B-B14F-4D97-AF65-F5344CB8AC3E}">
        <p14:creationId xmlns:p14="http://schemas.microsoft.com/office/powerpoint/2010/main" val="2841693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466F756-2F54-3170-B79A-4CDCB7C94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US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4CDB893-3BDE-24A3-4C0A-ED15DC1BA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F239EC8-042A-8677-E093-A371941F6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602F9-4A40-6F4C-9300-8BB52948C52F}" type="datetimeFigureOut">
              <a:rPr kumimoji="1" lang="ko-Kore-US" altLang="en-US" smtClean="0"/>
              <a:t>10/31/22</a:t>
            </a:fld>
            <a:endParaRPr kumimoji="1" lang="ko-Kore-US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A0F0DFF-B1EF-F2DC-C703-44D722C33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US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6055D72-907D-4653-8E37-3D01D0BBD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9E63-B3B7-514E-93DC-94D238D97C82}" type="slidenum">
              <a:rPr kumimoji="1" lang="ko-Kore-US" altLang="en-US" smtClean="0"/>
              <a:t>‹#›</a:t>
            </a:fld>
            <a:endParaRPr kumimoji="1" lang="ko-Kore-US" altLang="en-US"/>
          </a:p>
        </p:txBody>
      </p:sp>
    </p:spTree>
    <p:extLst>
      <p:ext uri="{BB962C8B-B14F-4D97-AF65-F5344CB8AC3E}">
        <p14:creationId xmlns:p14="http://schemas.microsoft.com/office/powerpoint/2010/main" val="4121269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FDA3369-448B-FCA1-F8FB-A98DB2800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US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7FAABE6-CA95-929D-3BE1-84976C785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US" alt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1B31CB4-BDE2-66E0-EC93-A5911D069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US" alt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BCA6F0F-E3D3-0C56-CBF6-6B6924EB7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602F9-4A40-6F4C-9300-8BB52948C52F}" type="datetimeFigureOut">
              <a:rPr kumimoji="1" lang="ko-Kore-US" altLang="en-US" smtClean="0"/>
              <a:t>10/31/22</a:t>
            </a:fld>
            <a:endParaRPr kumimoji="1" lang="ko-Kore-US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9DF7BF0-97DB-96EA-64D6-BDDB96DFB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US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4EBF293-4E63-2F22-60BF-4991300D8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9E63-B3B7-514E-93DC-94D238D97C82}" type="slidenum">
              <a:rPr kumimoji="1" lang="ko-Kore-US" altLang="en-US" smtClean="0"/>
              <a:t>‹#›</a:t>
            </a:fld>
            <a:endParaRPr kumimoji="1" lang="ko-Kore-US" altLang="en-US"/>
          </a:p>
        </p:txBody>
      </p:sp>
    </p:spTree>
    <p:extLst>
      <p:ext uri="{BB962C8B-B14F-4D97-AF65-F5344CB8AC3E}">
        <p14:creationId xmlns:p14="http://schemas.microsoft.com/office/powerpoint/2010/main" val="3269884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52C2196-C181-929D-F2E2-C95DEEE34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US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91A062-A4DD-E7EA-A46D-26FFFBCA9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1AE6CB0-040F-4DF9-569B-21E89C284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US" alt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324DDFD-2943-F98C-8D6D-3BB3B52002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61052B0B-44A0-A235-2FFC-B4986BD721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US" alt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4CF3DDFD-2742-DE51-3ECC-92266D64A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602F9-4A40-6F4C-9300-8BB52948C52F}" type="datetimeFigureOut">
              <a:rPr kumimoji="1" lang="ko-Kore-US" altLang="en-US" smtClean="0"/>
              <a:t>10/31/22</a:t>
            </a:fld>
            <a:endParaRPr kumimoji="1" lang="ko-Kore-US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192CB1A7-8AB9-CE8D-60BA-217982D4E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US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8434E171-983A-D348-C1A2-08D7DDB5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9E63-B3B7-514E-93DC-94D238D97C82}" type="slidenum">
              <a:rPr kumimoji="1" lang="ko-Kore-US" altLang="en-US" smtClean="0"/>
              <a:t>‹#›</a:t>
            </a:fld>
            <a:endParaRPr kumimoji="1" lang="ko-Kore-US" altLang="en-US"/>
          </a:p>
        </p:txBody>
      </p:sp>
    </p:spTree>
    <p:extLst>
      <p:ext uri="{BB962C8B-B14F-4D97-AF65-F5344CB8AC3E}">
        <p14:creationId xmlns:p14="http://schemas.microsoft.com/office/powerpoint/2010/main" val="420634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3C551AF-48F0-726C-C86B-0EDC08A95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US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511C5D6E-07D5-74E1-178B-3307AE8EE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602F9-4A40-6F4C-9300-8BB52948C52F}" type="datetimeFigureOut">
              <a:rPr kumimoji="1" lang="ko-Kore-US" altLang="en-US" smtClean="0"/>
              <a:t>10/31/22</a:t>
            </a:fld>
            <a:endParaRPr kumimoji="1" lang="ko-Kore-US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14E1F3E-3484-3FBA-51F8-1B71AD346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US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1F7ED7D-4ECB-0399-50FB-5F6D81763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9E63-B3B7-514E-93DC-94D238D97C82}" type="slidenum">
              <a:rPr kumimoji="1" lang="ko-Kore-US" altLang="en-US" smtClean="0"/>
              <a:t>‹#›</a:t>
            </a:fld>
            <a:endParaRPr kumimoji="1" lang="ko-Kore-US" altLang="en-US"/>
          </a:p>
        </p:txBody>
      </p:sp>
    </p:spTree>
    <p:extLst>
      <p:ext uri="{BB962C8B-B14F-4D97-AF65-F5344CB8AC3E}">
        <p14:creationId xmlns:p14="http://schemas.microsoft.com/office/powerpoint/2010/main" val="3377774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F52990BF-ADE0-5BB5-1CD2-49564FBF1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602F9-4A40-6F4C-9300-8BB52948C52F}" type="datetimeFigureOut">
              <a:rPr kumimoji="1" lang="ko-Kore-US" altLang="en-US" smtClean="0"/>
              <a:t>10/31/22</a:t>
            </a:fld>
            <a:endParaRPr kumimoji="1" lang="ko-Kore-US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9A73962A-BFE8-2BE0-D4C5-AFAC9DF01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US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4F38137-C7C9-6AE3-4EFC-4F3A69228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9E63-B3B7-514E-93DC-94D238D97C82}" type="slidenum">
              <a:rPr kumimoji="1" lang="ko-Kore-US" altLang="en-US" smtClean="0"/>
              <a:t>‹#›</a:t>
            </a:fld>
            <a:endParaRPr kumimoji="1" lang="ko-Kore-US" altLang="en-US"/>
          </a:p>
        </p:txBody>
      </p:sp>
    </p:spTree>
    <p:extLst>
      <p:ext uri="{BB962C8B-B14F-4D97-AF65-F5344CB8AC3E}">
        <p14:creationId xmlns:p14="http://schemas.microsoft.com/office/powerpoint/2010/main" val="1248914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C77EA9F-0540-898B-C881-BCEA23A20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US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9DAF785-E414-C9F9-1884-25DC76AB9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US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E605A33-3FAE-DF74-3EB4-174B326A0B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838B4D8-FED2-E70D-7C99-7A7BAB06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602F9-4A40-6F4C-9300-8BB52948C52F}" type="datetimeFigureOut">
              <a:rPr kumimoji="1" lang="ko-Kore-US" altLang="en-US" smtClean="0"/>
              <a:t>10/31/22</a:t>
            </a:fld>
            <a:endParaRPr kumimoji="1" lang="ko-Kore-US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E971FF4-E5B7-B131-3BFC-2B7FC3E6B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US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9BFAAB8-75E8-EB99-23A2-F257AEB38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9E63-B3B7-514E-93DC-94D238D97C82}" type="slidenum">
              <a:rPr kumimoji="1" lang="ko-Kore-US" altLang="en-US" smtClean="0"/>
              <a:t>‹#›</a:t>
            </a:fld>
            <a:endParaRPr kumimoji="1" lang="ko-Kore-US" altLang="en-US"/>
          </a:p>
        </p:txBody>
      </p:sp>
    </p:spTree>
    <p:extLst>
      <p:ext uri="{BB962C8B-B14F-4D97-AF65-F5344CB8AC3E}">
        <p14:creationId xmlns:p14="http://schemas.microsoft.com/office/powerpoint/2010/main" val="1646540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3865A6A-2283-19E4-AA5B-65C67FEAA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US" alt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5C1AB2C2-7A21-31EE-8503-97442B86C4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ko-Kore-US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E77415E-AA16-24FE-F44A-F0D5CA567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4C0D93F-1D72-A9FD-1C6C-114042388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602F9-4A40-6F4C-9300-8BB52948C52F}" type="datetimeFigureOut">
              <a:rPr kumimoji="1" lang="ko-Kore-US" altLang="en-US" smtClean="0"/>
              <a:t>10/31/22</a:t>
            </a:fld>
            <a:endParaRPr kumimoji="1" lang="ko-Kore-US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9AD8661-4A5C-CCA7-E0F9-8C7C29CD5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US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DFB383F-15FF-3FFD-2ECA-7BB737132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9E63-B3B7-514E-93DC-94D238D97C82}" type="slidenum">
              <a:rPr kumimoji="1" lang="ko-Kore-US" altLang="en-US" smtClean="0"/>
              <a:t>‹#›</a:t>
            </a:fld>
            <a:endParaRPr kumimoji="1" lang="ko-Kore-US" altLang="en-US"/>
          </a:p>
        </p:txBody>
      </p:sp>
    </p:spTree>
    <p:extLst>
      <p:ext uri="{BB962C8B-B14F-4D97-AF65-F5344CB8AC3E}">
        <p14:creationId xmlns:p14="http://schemas.microsoft.com/office/powerpoint/2010/main" val="215823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5042BCC6-AC49-0B30-1C75-90BAB54D0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  <a:endParaRPr kumimoji="1" lang="ko-Kore-US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7EE908E-9B1E-CD51-E2C1-03E13F5BC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US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DC8C079-7D74-F3B0-919F-0A8A172EF8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602F9-4A40-6F4C-9300-8BB52948C52F}" type="datetimeFigureOut">
              <a:rPr kumimoji="1" lang="ko-Kore-US" altLang="en-US" smtClean="0"/>
              <a:t>10/31/22</a:t>
            </a:fld>
            <a:endParaRPr kumimoji="1" lang="ko-Kore-US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3B3B8F6-4D13-C22A-7DE1-08C6710B4F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ore-US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E69CD16-8616-B7B8-476D-C57125119C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9E63-B3B7-514E-93DC-94D238D97C82}" type="slidenum">
              <a:rPr kumimoji="1" lang="ko-Kore-US" altLang="en-US" smtClean="0"/>
              <a:t>‹#›</a:t>
            </a:fld>
            <a:endParaRPr kumimoji="1" lang="ko-Kore-US" altLang="en-US"/>
          </a:p>
        </p:txBody>
      </p:sp>
    </p:spTree>
    <p:extLst>
      <p:ext uri="{BB962C8B-B14F-4D97-AF65-F5344CB8AC3E}">
        <p14:creationId xmlns:p14="http://schemas.microsoft.com/office/powerpoint/2010/main" val="3678957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ore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그림 7" descr="사람, 음료수, 유리, 알코올이(가) 표시된 사진&#10;&#10;자동 생성된 설명">
            <a:extLst>
              <a:ext uri="{FF2B5EF4-FFF2-40B4-BE49-F238E27FC236}">
                <a16:creationId xmlns:a16="http://schemas.microsoft.com/office/drawing/2014/main" id="{358603A1-AA95-124F-143A-847F2D77C4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75" b="86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783C5F-0076-CB2A-36EB-5B9FC83F4A24}"/>
              </a:ext>
            </a:extLst>
          </p:cNvPr>
          <p:cNvSpPr txBox="1"/>
          <p:nvPr/>
        </p:nvSpPr>
        <p:spPr>
          <a:xfrm>
            <a:off x="680545" y="3013501"/>
            <a:ext cx="4758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US" sz="4800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PRINT A DRINK</a:t>
            </a:r>
            <a:endParaRPr kumimoji="1" lang="ko-Kore-US" altLang="en-US" sz="4800" dirty="0">
              <a:solidFill>
                <a:schemeClr val="bg1"/>
              </a:solidFill>
              <a:latin typeface="BM JUA OTF" panose="02020603020101020101" pitchFamily="18" charset="-127"/>
              <a:ea typeface="BM JUA OTF" panose="02020603020101020101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5170A0-973B-C58E-5262-A06AFB8645CE}"/>
              </a:ext>
            </a:extLst>
          </p:cNvPr>
          <p:cNvSpPr txBox="1"/>
          <p:nvPr/>
        </p:nvSpPr>
        <p:spPr>
          <a:xfrm>
            <a:off x="6928946" y="2459503"/>
            <a:ext cx="4409088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kumimoji="1" lang="en-US" altLang="ko-Kore-US" sz="4000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MAKE PATTERNED COCKTAILS WITH THIS 3D PRINTER! </a:t>
            </a:r>
            <a:endParaRPr kumimoji="1" lang="ko-Kore-US" altLang="en-US" sz="4000" dirty="0">
              <a:solidFill>
                <a:schemeClr val="bg1"/>
              </a:solidFill>
              <a:latin typeface="BM JUA OTF" panose="02020603020101020101" pitchFamily="18" charset="-127"/>
              <a:ea typeface="BM JUA OTF" panose="02020603020101020101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1B2B47-B853-EE4D-3867-817B4E2BC029}"/>
              </a:ext>
            </a:extLst>
          </p:cNvPr>
          <p:cNvSpPr txBox="1"/>
          <p:nvPr/>
        </p:nvSpPr>
        <p:spPr>
          <a:xfrm>
            <a:off x="679021" y="3713693"/>
            <a:ext cx="26917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US" sz="1100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Dfab Research Presentation / Sean Kim</a:t>
            </a:r>
            <a:endParaRPr kumimoji="1" lang="ko-Kore-US" altLang="en-US" sz="1100" dirty="0">
              <a:solidFill>
                <a:schemeClr val="bg1"/>
              </a:solidFill>
              <a:latin typeface="BM JUA OTF" panose="02020603020101020101" pitchFamily="18" charset="-127"/>
              <a:ea typeface="BM JUA OTF" panose="02020603020101020101" pitchFamily="18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4AF3C0-C928-87A5-8C79-C64B63DE7D2E}"/>
              </a:ext>
            </a:extLst>
          </p:cNvPr>
          <p:cNvSpPr txBox="1"/>
          <p:nvPr/>
        </p:nvSpPr>
        <p:spPr>
          <a:xfrm>
            <a:off x="6927422" y="4313881"/>
            <a:ext cx="3621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US" sz="1400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SCINECE + CHEMISTRY + ROBOTICS + FOOD</a:t>
            </a:r>
            <a:endParaRPr kumimoji="1" lang="ko-Kore-US" altLang="en-US" sz="1400" dirty="0">
              <a:solidFill>
                <a:schemeClr val="bg1"/>
              </a:solidFill>
              <a:latin typeface="BM JUA OTF" panose="02020603020101020101" pitchFamily="18" charset="-127"/>
              <a:ea typeface="BM JUA OTF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96672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213AA079-94A8-A7A4-5AEC-F514C6F49A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US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A136A2-449C-FF89-F117-94D507B643FF}"/>
              </a:ext>
            </a:extLst>
          </p:cNvPr>
          <p:cNvSpPr txBox="1"/>
          <p:nvPr/>
        </p:nvSpPr>
        <p:spPr>
          <a:xfrm>
            <a:off x="5359820" y="261610"/>
            <a:ext cx="1472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US" sz="2800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Sources</a:t>
            </a:r>
            <a:endParaRPr kumimoji="1" lang="ko-Kore-US" altLang="en-US" sz="2800" dirty="0">
              <a:solidFill>
                <a:schemeClr val="bg1"/>
              </a:solidFill>
              <a:latin typeface="BM JUA OTF" panose="02020603020101020101" pitchFamily="18" charset="-127"/>
              <a:ea typeface="BM JUA OTF" panose="02020603020101020101" pitchFamily="18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2F734E-08E3-9C31-FD44-F6A9B14085F5}"/>
              </a:ext>
            </a:extLst>
          </p:cNvPr>
          <p:cNvSpPr txBox="1"/>
          <p:nvPr/>
        </p:nvSpPr>
        <p:spPr>
          <a:xfrm>
            <a:off x="11863063" y="0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US" sz="1100" dirty="0">
                <a:solidFill>
                  <a:schemeClr val="bg1"/>
                </a:solidFill>
              </a:rPr>
              <a:t>10</a:t>
            </a:r>
            <a:endParaRPr kumimoji="1" lang="ko-Kore-US" altLang="en-US" sz="11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142960-B765-C598-E203-BD3D501F7F59}"/>
              </a:ext>
            </a:extLst>
          </p:cNvPr>
          <p:cNvSpPr txBox="1"/>
          <p:nvPr/>
        </p:nvSpPr>
        <p:spPr>
          <a:xfrm>
            <a:off x="840393" y="1928589"/>
            <a:ext cx="1051121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ko-Kore-US" sz="1600" b="0" i="0" u="none" strike="noStrike" dirty="0">
                <a:solidFill>
                  <a:schemeClr val="bg1"/>
                </a:solidFill>
                <a:effectLst/>
                <a:latin typeface="BM JUA OTF" panose="02020603020101020101" pitchFamily="18" charset="-127"/>
                <a:ea typeface="BM JUA OTF" panose="02020603020101020101" pitchFamily="18" charset="-127"/>
              </a:rPr>
              <a:t>Ahuja, A. (2020, December 8). </a:t>
            </a:r>
            <a:r>
              <a:rPr lang="en-US" altLang="ko-Kore-US" sz="1600" b="0" i="1" u="none" strike="noStrike" dirty="0">
                <a:solidFill>
                  <a:schemeClr val="bg1"/>
                </a:solidFill>
                <a:effectLst/>
                <a:latin typeface="BM JUA OTF" panose="02020603020101020101" pitchFamily="18" charset="-127"/>
                <a:ea typeface="BM JUA OTF" panose="02020603020101020101" pitchFamily="18" charset="-127"/>
              </a:rPr>
              <a:t>Generative design X gastronomy: Your next drink at the bar may be 3D printed</a:t>
            </a:r>
            <a:r>
              <a:rPr lang="en-US" altLang="ko-Kore-US" sz="1600" b="0" i="0" u="none" strike="noStrike" dirty="0">
                <a:solidFill>
                  <a:schemeClr val="bg1"/>
                </a:solidFill>
                <a:effectLst/>
                <a:latin typeface="BM JUA OTF" panose="02020603020101020101" pitchFamily="18" charset="-127"/>
                <a:ea typeface="BM JUA OTF" panose="02020603020101020101" pitchFamily="18" charset="-127"/>
              </a:rPr>
              <a:t>. </a:t>
            </a:r>
          </a:p>
          <a:p>
            <a:r>
              <a:rPr lang="en-US" altLang="ko-Kore-US" sz="1600" b="0" i="0" u="none" strike="noStrike" dirty="0">
                <a:solidFill>
                  <a:schemeClr val="bg1"/>
                </a:solidFill>
                <a:effectLst/>
                <a:latin typeface="BM JUA OTF" panose="02020603020101020101" pitchFamily="18" charset="-127"/>
                <a:ea typeface="BM JUA OTF" panose="02020603020101020101" pitchFamily="18" charset="-127"/>
              </a:rPr>
              <a:t>      STIR world. Accessed October 29, 2022</a:t>
            </a:r>
          </a:p>
          <a:p>
            <a:endParaRPr lang="en-US" altLang="ko-Kore-US" sz="1600" dirty="0">
              <a:solidFill>
                <a:schemeClr val="bg1"/>
              </a:solidFill>
              <a:latin typeface="BM JUA OTF" panose="02020603020101020101" pitchFamily="18" charset="-127"/>
              <a:ea typeface="BM JUA OTF" panose="02020603020101020101" pitchFamily="18" charset="-127"/>
            </a:endParaRPr>
          </a:p>
          <a:p>
            <a:pPr marL="285750" indent="-285750">
              <a:buFontTx/>
              <a:buChar char="-"/>
            </a:pPr>
            <a:r>
              <a:rPr lang="en-US" altLang="ko-Kore-US" sz="1600" b="0" i="0" u="none" strike="noStrike" dirty="0">
                <a:solidFill>
                  <a:schemeClr val="bg1"/>
                </a:solidFill>
                <a:effectLst/>
                <a:latin typeface="BM JUA OTF" panose="02020603020101020101" pitchFamily="18" charset="-127"/>
                <a:ea typeface="BM JUA OTF" panose="02020603020101020101" pitchFamily="18" charset="-127"/>
              </a:rPr>
              <a:t>“Bulleit Whiskey &amp; Bourbon Brand Story: Bulleit.” Bulleit Frontier Whiskey. </a:t>
            </a:r>
          </a:p>
          <a:p>
            <a:r>
              <a:rPr lang="en-US" altLang="ko-Kore-US" sz="1600" b="0" i="0" u="none" strike="noStrike" dirty="0">
                <a:solidFill>
                  <a:schemeClr val="bg1"/>
                </a:solidFill>
                <a:effectLst/>
                <a:latin typeface="BM JUA OTF" panose="02020603020101020101" pitchFamily="18" charset="-127"/>
                <a:ea typeface="BM JUA OTF" panose="02020603020101020101" pitchFamily="18" charset="-127"/>
              </a:rPr>
              <a:t>      Accessed October 29, 2022</a:t>
            </a:r>
          </a:p>
          <a:p>
            <a:endParaRPr lang="en-US" altLang="ko-Kore-US" sz="1600" dirty="0">
              <a:solidFill>
                <a:schemeClr val="bg1"/>
              </a:solidFill>
              <a:latin typeface="BM JUA OTF" panose="02020603020101020101" pitchFamily="18" charset="-127"/>
              <a:ea typeface="BM JUA OTF" panose="02020603020101020101" pitchFamily="18" charset="-127"/>
            </a:endParaRPr>
          </a:p>
          <a:p>
            <a:pPr marL="285750" indent="-285750">
              <a:buFontTx/>
              <a:buChar char="-"/>
            </a:pPr>
            <a:r>
              <a:rPr lang="en-US" altLang="ko-Kore-US" sz="1600" b="0" i="0" u="none" strike="noStrike" dirty="0">
                <a:solidFill>
                  <a:schemeClr val="bg1"/>
                </a:solidFill>
                <a:effectLst/>
                <a:latin typeface="BM JUA OTF" panose="02020603020101020101" pitchFamily="18" charset="-127"/>
                <a:ea typeface="BM JUA OTF" panose="02020603020101020101" pitchFamily="18" charset="-127"/>
              </a:rPr>
              <a:t>“Liquid Printed Products - Self-Assembly Lab.” Self. Accessed October 29, 2022</a:t>
            </a:r>
          </a:p>
          <a:p>
            <a:pPr marL="285750" indent="-285750">
              <a:buFontTx/>
              <a:buChar char="-"/>
            </a:pPr>
            <a:endParaRPr kumimoji="1" lang="en-US" altLang="ko-Kore-US" sz="1600" dirty="0">
              <a:solidFill>
                <a:schemeClr val="bg1"/>
              </a:solidFill>
              <a:latin typeface="BM JUA OTF" panose="02020603020101020101" pitchFamily="18" charset="-127"/>
              <a:ea typeface="BM JUA OTF" panose="02020603020101020101" pitchFamily="18" charset="-127"/>
            </a:endParaRPr>
          </a:p>
          <a:p>
            <a:pPr marL="285750" indent="-285750" algn="l">
              <a:buFontTx/>
              <a:buChar char="-"/>
            </a:pPr>
            <a:r>
              <a:rPr lang="en-US" altLang="ko-Kore-US" sz="1600" b="0" i="0" u="none" strike="noStrike" dirty="0">
                <a:solidFill>
                  <a:schemeClr val="bg1"/>
                </a:solidFill>
                <a:effectLst/>
                <a:latin typeface="BM JUA OTF" panose="02020603020101020101" pitchFamily="18" charset="-127"/>
                <a:ea typeface="BM JUA OTF" panose="02020603020101020101" pitchFamily="18" charset="-127"/>
              </a:rPr>
              <a:t>Albrecht, Chris. “Print a Drink 3D Prints Designs inside a Cocktail,</a:t>
            </a:r>
          </a:p>
          <a:p>
            <a:pPr algn="l"/>
            <a:r>
              <a:rPr lang="en-US" altLang="ko-Kore-US" sz="1600" b="0" i="0" u="none" strike="noStrike" dirty="0">
                <a:solidFill>
                  <a:schemeClr val="bg1"/>
                </a:solidFill>
                <a:effectLst/>
                <a:latin typeface="BM JUA OTF" panose="02020603020101020101" pitchFamily="18" charset="-127"/>
                <a:ea typeface="BM JUA OTF" panose="02020603020101020101" pitchFamily="18" charset="-127"/>
              </a:rPr>
              <a:t>      Develops Smaller Machine for Corporations.” The Spoon, June 9, 2021</a:t>
            </a:r>
          </a:p>
          <a:p>
            <a:pPr algn="l"/>
            <a:endParaRPr lang="en-US" altLang="ko-Kore-US" sz="1600" dirty="0">
              <a:solidFill>
                <a:schemeClr val="bg1"/>
              </a:solidFill>
              <a:latin typeface="BM JUA OTF" panose="02020603020101020101" pitchFamily="18" charset="-127"/>
              <a:ea typeface="BM JUA OTF" panose="02020603020101020101" pitchFamily="18" charset="-127"/>
            </a:endParaRPr>
          </a:p>
          <a:p>
            <a:r>
              <a:rPr lang="en-US" altLang="ko-Kore-US" sz="1600" b="0" i="0" u="none" strike="noStrike" dirty="0">
                <a:solidFill>
                  <a:schemeClr val="bg1"/>
                </a:solidFill>
                <a:effectLst/>
                <a:latin typeface="BM JUA OTF" panose="02020603020101020101" pitchFamily="18" charset="-127"/>
                <a:ea typeface="BM JUA OTF" panose="02020603020101020101" pitchFamily="18" charset="-127"/>
              </a:rPr>
              <a:t>-   “Industrial Intelligence 4.0_beyond Automation.” KUKA AG. Accessed October 29, 2022</a:t>
            </a:r>
          </a:p>
          <a:p>
            <a:pPr algn="l"/>
            <a:endParaRPr lang="en-US" altLang="ko-Kore-US" sz="1600" b="0" i="0" u="none" strike="noStrike" dirty="0">
              <a:solidFill>
                <a:schemeClr val="bg1"/>
              </a:solidFill>
              <a:effectLst/>
              <a:latin typeface="BM JUA OTF" panose="02020603020101020101" pitchFamily="18" charset="-127"/>
              <a:ea typeface="BM JUA OTF" panose="02020603020101020101" pitchFamily="18" charset="-127"/>
            </a:endParaRPr>
          </a:p>
          <a:p>
            <a:pPr algn="l"/>
            <a:endParaRPr kumimoji="1" lang="en-US" altLang="ko-Kore-US" sz="1600" dirty="0">
              <a:solidFill>
                <a:schemeClr val="bg1"/>
              </a:solidFill>
              <a:latin typeface="BM JUA OTF" panose="02020603020101020101" pitchFamily="18" charset="-127"/>
              <a:ea typeface="BM JUA OTF" panose="02020603020101020101" pitchFamily="18" charset="-127"/>
            </a:endParaRPr>
          </a:p>
          <a:p>
            <a:pPr algn="l"/>
            <a:endParaRPr kumimoji="1" lang="en-US" altLang="ko-Kore-US" sz="1600" dirty="0">
              <a:solidFill>
                <a:schemeClr val="bg1"/>
              </a:solidFill>
              <a:latin typeface="BM JUA OTF" panose="02020603020101020101" pitchFamily="18" charset="-127"/>
              <a:ea typeface="BM JUA OTF" panose="0202060302010102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ADA448-5BA6-C87C-C0BF-C06D8428EECA}"/>
              </a:ext>
            </a:extLst>
          </p:cNvPr>
          <p:cNvSpPr txBox="1"/>
          <p:nvPr/>
        </p:nvSpPr>
        <p:spPr>
          <a:xfrm>
            <a:off x="0" y="0"/>
            <a:ext cx="21230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US" sz="1100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SOURCES</a:t>
            </a:r>
          </a:p>
        </p:txBody>
      </p:sp>
    </p:spTree>
    <p:extLst>
      <p:ext uri="{BB962C8B-B14F-4D97-AF65-F5344CB8AC3E}">
        <p14:creationId xmlns:p14="http://schemas.microsoft.com/office/powerpoint/2010/main" val="3643804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3A6371E7-709E-DAFF-BF50-BCA60409DA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9" b="10101"/>
          <a:stretch/>
        </p:blipFill>
        <p:spPr>
          <a:xfrm>
            <a:off x="4617304" y="0"/>
            <a:ext cx="7589520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B0C81425-81F6-C548-18EB-00CA2F060F2A}"/>
              </a:ext>
            </a:extLst>
          </p:cNvPr>
          <p:cNvSpPr/>
          <p:nvPr/>
        </p:nvSpPr>
        <p:spPr>
          <a:xfrm>
            <a:off x="0" y="0"/>
            <a:ext cx="456364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US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6D8ACBA4-177D-AD1B-0FE8-576FB5516194}"/>
              </a:ext>
            </a:extLst>
          </p:cNvPr>
          <p:cNvSpPr/>
          <p:nvPr/>
        </p:nvSpPr>
        <p:spPr>
          <a:xfrm>
            <a:off x="3492832" y="-744951"/>
            <a:ext cx="2248944" cy="834790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22577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US" altLang="en-US"/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E3E92689-80C3-75DD-6416-6BBF245B587F}"/>
              </a:ext>
            </a:extLst>
          </p:cNvPr>
          <p:cNvGrpSpPr/>
          <p:nvPr/>
        </p:nvGrpSpPr>
        <p:grpSpPr>
          <a:xfrm>
            <a:off x="1515266" y="1699596"/>
            <a:ext cx="2338036" cy="1586873"/>
            <a:chOff x="1286496" y="1858109"/>
            <a:chExt cx="2338036" cy="1586873"/>
          </a:xfrm>
        </p:grpSpPr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8B715EF4-8800-0326-06BB-9154C2F736D9}"/>
                </a:ext>
              </a:extLst>
            </p:cNvPr>
            <p:cNvGrpSpPr/>
            <p:nvPr/>
          </p:nvGrpSpPr>
          <p:grpSpPr>
            <a:xfrm>
              <a:off x="2030458" y="1858109"/>
              <a:ext cx="850113" cy="915844"/>
              <a:chOff x="1599541" y="1464982"/>
              <a:chExt cx="1364566" cy="1470074"/>
            </a:xfrm>
            <a:solidFill>
              <a:schemeClr val="bg1"/>
            </a:solidFill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B6BAB967-CF78-5A68-21C9-374276E0EC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99541" y="1464982"/>
                <a:ext cx="274320" cy="2743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US" altLang="en-US" dirty="0"/>
              </a:p>
            </p:txBody>
          </p:sp>
          <p:sp>
            <p:nvSpPr>
              <p:cNvPr id="7" name="타원 6">
                <a:extLst>
                  <a:ext uri="{FF2B5EF4-FFF2-40B4-BE49-F238E27FC236}">
                    <a16:creationId xmlns:a16="http://schemas.microsoft.com/office/drawing/2014/main" id="{F9B5E8AD-59EE-EE51-C029-4F1B8556BB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44664" y="1464982"/>
                <a:ext cx="274320" cy="2743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US" altLang="en-US" dirty="0"/>
              </a:p>
            </p:txBody>
          </p:sp>
          <p:sp>
            <p:nvSpPr>
              <p:cNvPr id="8" name="타원 7">
                <a:extLst>
                  <a:ext uri="{FF2B5EF4-FFF2-40B4-BE49-F238E27FC236}">
                    <a16:creationId xmlns:a16="http://schemas.microsoft.com/office/drawing/2014/main" id="{0259DB63-4B6D-FED6-D679-E0B6C15AC0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89787" y="1464982"/>
                <a:ext cx="274320" cy="2743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US" altLang="en-US" dirty="0"/>
              </a:p>
            </p:txBody>
          </p:sp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id="{1DEF8615-D89D-2ED4-88E7-035B30FA6E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99541" y="2062859"/>
                <a:ext cx="274320" cy="2743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US" altLang="en-US" dirty="0"/>
              </a:p>
            </p:txBody>
          </p:sp>
          <p:sp>
            <p:nvSpPr>
              <p:cNvPr id="13" name="타원 12">
                <a:extLst>
                  <a:ext uri="{FF2B5EF4-FFF2-40B4-BE49-F238E27FC236}">
                    <a16:creationId xmlns:a16="http://schemas.microsoft.com/office/drawing/2014/main" id="{4D781D28-6036-38EF-8A5E-83DEED2799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44664" y="2062859"/>
                <a:ext cx="274320" cy="2743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US" altLang="en-US" dirty="0"/>
              </a:p>
            </p:txBody>
          </p:sp>
          <p:sp>
            <p:nvSpPr>
              <p:cNvPr id="14" name="타원 13">
                <a:extLst>
                  <a:ext uri="{FF2B5EF4-FFF2-40B4-BE49-F238E27FC236}">
                    <a16:creationId xmlns:a16="http://schemas.microsoft.com/office/drawing/2014/main" id="{88988C35-10CF-ED32-27E9-60D4E9AA29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89787" y="2062859"/>
                <a:ext cx="274320" cy="2743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US" altLang="en-US" dirty="0"/>
              </a:p>
            </p:txBody>
          </p:sp>
          <p:grpSp>
            <p:nvGrpSpPr>
              <p:cNvPr id="15" name="그룹 14">
                <a:extLst>
                  <a:ext uri="{FF2B5EF4-FFF2-40B4-BE49-F238E27FC236}">
                    <a16:creationId xmlns:a16="http://schemas.microsoft.com/office/drawing/2014/main" id="{5FFB441E-AB0C-8A2D-B314-F1EEF309F6BA}"/>
                  </a:ext>
                </a:extLst>
              </p:cNvPr>
              <p:cNvGrpSpPr/>
              <p:nvPr/>
            </p:nvGrpSpPr>
            <p:grpSpPr>
              <a:xfrm>
                <a:off x="1599541" y="2660736"/>
                <a:ext cx="1364566" cy="274320"/>
                <a:chOff x="1599541" y="1464982"/>
                <a:chExt cx="1364566" cy="274320"/>
              </a:xfrm>
              <a:grpFill/>
            </p:grpSpPr>
            <p:sp>
              <p:nvSpPr>
                <p:cNvPr id="16" name="타원 15">
                  <a:extLst>
                    <a:ext uri="{FF2B5EF4-FFF2-40B4-BE49-F238E27FC236}">
                      <a16:creationId xmlns:a16="http://schemas.microsoft.com/office/drawing/2014/main" id="{890FE3E5-19BD-0CC1-38C7-11029D1F2C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599541" y="1464982"/>
                  <a:ext cx="274320" cy="27432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US" altLang="en-US" dirty="0"/>
                </a:p>
              </p:txBody>
            </p:sp>
            <p:sp>
              <p:nvSpPr>
                <p:cNvPr id="17" name="타원 16">
                  <a:extLst>
                    <a:ext uri="{FF2B5EF4-FFF2-40B4-BE49-F238E27FC236}">
                      <a16:creationId xmlns:a16="http://schemas.microsoft.com/office/drawing/2014/main" id="{2C552339-6446-E23A-183B-D8D22CDDC4D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144664" y="1464982"/>
                  <a:ext cx="274320" cy="27432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US" altLang="en-US" dirty="0"/>
                </a:p>
              </p:txBody>
            </p:sp>
            <p:sp>
              <p:nvSpPr>
                <p:cNvPr id="18" name="타원 17">
                  <a:extLst>
                    <a:ext uri="{FF2B5EF4-FFF2-40B4-BE49-F238E27FC236}">
                      <a16:creationId xmlns:a16="http://schemas.microsoft.com/office/drawing/2014/main" id="{937C79C1-AECF-8D4C-A3F8-BD552D7D914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89787" y="1464982"/>
                  <a:ext cx="274320" cy="27432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US" altLang="en-US" dirty="0"/>
                </a:p>
              </p:txBody>
            </p:sp>
          </p:grpSp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8C87DED1-96A4-F81F-F187-56FBFC13FA8E}"/>
                  </a:ext>
                </a:extLst>
              </p:cNvPr>
              <p:cNvSpPr/>
              <p:nvPr/>
            </p:nvSpPr>
            <p:spPr>
              <a:xfrm>
                <a:off x="2689787" y="1603332"/>
                <a:ext cx="274320" cy="60124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US" altLang="en-US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74D2BF-AACF-998D-687C-83DC9D24D1B5}"/>
                </a:ext>
              </a:extLst>
            </p:cNvPr>
            <p:cNvSpPr txBox="1"/>
            <p:nvPr/>
          </p:nvSpPr>
          <p:spPr>
            <a:xfrm>
              <a:off x="1286496" y="2983317"/>
              <a:ext cx="23380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US" sz="2400" dirty="0">
                  <a:solidFill>
                    <a:schemeClr val="bg1"/>
                  </a:solidFill>
                  <a:latin typeface="NanumGothic" panose="020D0604000000000000" pitchFamily="34" charset="-127"/>
                  <a:ea typeface="NanumGothic" panose="020D0604000000000000" pitchFamily="34" charset="-127"/>
                </a:rPr>
                <a:t>PRINK A DRINK</a:t>
              </a:r>
              <a:endParaRPr kumimoji="1" lang="ko-Kore-US" altLang="en-US" sz="2400" dirty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77E715D-7B13-3F9E-D236-BB37F14020FB}"/>
              </a:ext>
            </a:extLst>
          </p:cNvPr>
          <p:cNvSpPr txBox="1"/>
          <p:nvPr/>
        </p:nvSpPr>
        <p:spPr>
          <a:xfrm>
            <a:off x="1004177" y="3911154"/>
            <a:ext cx="400141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kumimoji="1" lang="en-US" altLang="ko-Kore-US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Benjamin Greimel (Founder)</a:t>
            </a:r>
          </a:p>
          <a:p>
            <a:pPr marL="285750" indent="-285750">
              <a:buFontTx/>
              <a:buChar char="-"/>
            </a:pPr>
            <a:r>
              <a:rPr kumimoji="1" lang="en-US" altLang="ko-Kore-US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Australian startup company</a:t>
            </a:r>
          </a:p>
          <a:p>
            <a:pPr marL="285750" indent="-285750">
              <a:buFontTx/>
              <a:buChar char="-"/>
            </a:pPr>
            <a:r>
              <a:rPr kumimoji="1" lang="en-US" altLang="ko-Kore-US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Founded in 2017</a:t>
            </a:r>
          </a:p>
          <a:p>
            <a:pPr marL="285750" indent="-285750">
              <a:buFontTx/>
              <a:buChar char="-"/>
            </a:pPr>
            <a:r>
              <a:rPr kumimoji="1" lang="en-US" altLang="ko-Kore-US" sz="1800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Process developed at the</a:t>
            </a:r>
          </a:p>
          <a:p>
            <a:r>
              <a:rPr kumimoji="1" lang="en-US" altLang="ko-Kore-US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     </a:t>
            </a:r>
            <a:r>
              <a:rPr kumimoji="1" lang="en-US" altLang="ko-Kore-US" sz="1800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University of Arts and Design, Linz</a:t>
            </a:r>
            <a:endParaRPr kumimoji="1" lang="ko-Kore-US" altLang="en-US" sz="1800" dirty="0">
              <a:solidFill>
                <a:schemeClr val="bg1"/>
              </a:solidFill>
              <a:latin typeface="BM JUA OTF" panose="02020603020101020101" pitchFamily="18" charset="-127"/>
              <a:ea typeface="BM JUA OTF" panose="02020603020101020101" pitchFamily="18" charset="-127"/>
            </a:endParaRPr>
          </a:p>
          <a:p>
            <a:endParaRPr kumimoji="1" lang="en-US" altLang="ko-Kore-US" dirty="0">
              <a:solidFill>
                <a:schemeClr val="bg1"/>
              </a:solidFill>
              <a:latin typeface="BM JUA OTF" panose="02020603020101020101" pitchFamily="18" charset="-127"/>
              <a:ea typeface="BM JUA OTF" panose="02020603020101020101" pitchFamily="18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7DAD49-B7AB-8416-1208-75D317389046}"/>
              </a:ext>
            </a:extLst>
          </p:cNvPr>
          <p:cNvSpPr txBox="1"/>
          <p:nvPr/>
        </p:nvSpPr>
        <p:spPr>
          <a:xfrm>
            <a:off x="2291" y="0"/>
            <a:ext cx="11448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US" sz="1100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COMPANY INFO</a:t>
            </a:r>
            <a:endParaRPr kumimoji="1" lang="ko-Kore-US" altLang="en-US" sz="1100" dirty="0">
              <a:solidFill>
                <a:schemeClr val="bg1"/>
              </a:solidFill>
              <a:latin typeface="BM JUA OTF" panose="02020603020101020101" pitchFamily="18" charset="-127"/>
              <a:ea typeface="BM JUA OTF" panose="02020603020101020101" pitchFamily="18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F41BE7-E45D-7FE3-68F0-0D3E9D54142E}"/>
              </a:ext>
            </a:extLst>
          </p:cNvPr>
          <p:cNvSpPr txBox="1"/>
          <p:nvPr/>
        </p:nvSpPr>
        <p:spPr>
          <a:xfrm>
            <a:off x="11932907" y="0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US" sz="1100" dirty="0">
                <a:solidFill>
                  <a:schemeClr val="bg1"/>
                </a:solidFill>
              </a:rPr>
              <a:t>2</a:t>
            </a:r>
            <a:endParaRPr kumimoji="1" lang="ko-Kore-US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707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>
            <a:extLst>
              <a:ext uri="{FF2B5EF4-FFF2-40B4-BE49-F238E27FC236}">
                <a16:creationId xmlns:a16="http://schemas.microsoft.com/office/drawing/2014/main" id="{B35B7C94-9C8F-2645-D7C7-E9B3F7F2133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US" altLang="en-US"/>
          </a:p>
        </p:txBody>
      </p:sp>
      <p:pic>
        <p:nvPicPr>
          <p:cNvPr id="3" name="화면 기록 2022-10-28 오전 12.34.54">
            <a:hlinkClick r:id="" action="ppaction://media"/>
            <a:extLst>
              <a:ext uri="{FF2B5EF4-FFF2-40B4-BE49-F238E27FC236}">
                <a16:creationId xmlns:a16="http://schemas.microsoft.com/office/drawing/2014/main" id="{B8CA41C1-9403-236D-1F04-8607CCC335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1393" y="391367"/>
            <a:ext cx="5369213" cy="57427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DA73B7-CBB6-1F02-0DA2-DC71D9E015BF}"/>
              </a:ext>
            </a:extLst>
          </p:cNvPr>
          <p:cNvSpPr txBox="1"/>
          <p:nvPr/>
        </p:nvSpPr>
        <p:spPr>
          <a:xfrm>
            <a:off x="3196808" y="6247097"/>
            <a:ext cx="5798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US" sz="1600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- Process developed at the University of Arts and Design, Linz</a:t>
            </a:r>
            <a:endParaRPr kumimoji="1" lang="ko-Kore-US" altLang="en-US" sz="1600" dirty="0">
              <a:solidFill>
                <a:schemeClr val="bg1"/>
              </a:solidFill>
              <a:latin typeface="BM JUA OTF" panose="02020603020101020101" pitchFamily="18" charset="-127"/>
              <a:ea typeface="BM JUA OTF" panose="02020603020101020101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6841B1-5326-6758-5FDB-F3897ED338D4}"/>
              </a:ext>
            </a:extLst>
          </p:cNvPr>
          <p:cNvSpPr txBox="1"/>
          <p:nvPr/>
        </p:nvSpPr>
        <p:spPr>
          <a:xfrm>
            <a:off x="2291" y="0"/>
            <a:ext cx="11288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US" sz="1100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HOW IT WORKS</a:t>
            </a:r>
            <a:endParaRPr kumimoji="1" lang="ko-Kore-US" altLang="en-US" sz="1100" dirty="0">
              <a:solidFill>
                <a:schemeClr val="bg1"/>
              </a:solidFill>
              <a:latin typeface="BM JUA OTF" panose="02020603020101020101" pitchFamily="18" charset="-127"/>
              <a:ea typeface="BM JUA OTF" panose="02020603020101020101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DB71AE-3A5A-7DDA-CDED-6C5503800E7C}"/>
              </a:ext>
            </a:extLst>
          </p:cNvPr>
          <p:cNvSpPr txBox="1"/>
          <p:nvPr/>
        </p:nvSpPr>
        <p:spPr>
          <a:xfrm>
            <a:off x="11932907" y="0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US" sz="1100" dirty="0">
                <a:solidFill>
                  <a:schemeClr val="bg1"/>
                </a:solidFill>
              </a:rPr>
              <a:t>3</a:t>
            </a:r>
            <a:endParaRPr kumimoji="1" lang="ko-Kore-US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79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BE46E7EE-3B4B-4132-D142-C3607B60B6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US" altLang="en-US"/>
          </a:p>
        </p:txBody>
      </p:sp>
      <p:pic>
        <p:nvPicPr>
          <p:cNvPr id="8" name="그림 7" descr="테이블, 실내, 음료, 유리이(가) 표시된 사진&#10;&#10;자동 생성된 설명">
            <a:extLst>
              <a:ext uri="{FF2B5EF4-FFF2-40B4-BE49-F238E27FC236}">
                <a16:creationId xmlns:a16="http://schemas.microsoft.com/office/drawing/2014/main" id="{51E523F9-A1C6-D22C-C7CC-0D4F5DED8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148" y="388465"/>
            <a:ext cx="4062012" cy="6081070"/>
          </a:xfrm>
          <a:prstGeom prst="rect">
            <a:avLst/>
          </a:prstGeom>
        </p:spPr>
      </p:pic>
      <p:pic>
        <p:nvPicPr>
          <p:cNvPr id="11" name="그림 10" descr="실내, 유리, 컨테이너, 게이지이(가) 표시된 사진&#10;&#10;자동 생성된 설명">
            <a:extLst>
              <a:ext uri="{FF2B5EF4-FFF2-40B4-BE49-F238E27FC236}">
                <a16:creationId xmlns:a16="http://schemas.microsoft.com/office/drawing/2014/main" id="{10459AD3-90FC-3F70-6135-7AE458570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693" y="3263234"/>
            <a:ext cx="4352160" cy="32063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0E43DC-6115-2A56-0534-EE58E51688A7}"/>
              </a:ext>
            </a:extLst>
          </p:cNvPr>
          <p:cNvSpPr txBox="1"/>
          <p:nvPr/>
        </p:nvSpPr>
        <p:spPr>
          <a:xfrm>
            <a:off x="11932907" y="0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US" sz="1100" dirty="0">
                <a:solidFill>
                  <a:schemeClr val="bg1"/>
                </a:solidFill>
              </a:rPr>
              <a:t>4</a:t>
            </a:r>
            <a:endParaRPr kumimoji="1" lang="ko-Kore-US" altLang="en-US" sz="11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9B88A6-8D8A-8462-3374-9AC4B6DCA3F3}"/>
              </a:ext>
            </a:extLst>
          </p:cNvPr>
          <p:cNvSpPr txBox="1"/>
          <p:nvPr/>
        </p:nvSpPr>
        <p:spPr>
          <a:xfrm>
            <a:off x="1094307" y="1023762"/>
            <a:ext cx="5001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kumimoji="1" lang="en-US" altLang="ko-Kore-US" sz="1600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Injects microliters of liquid into the cocktail</a:t>
            </a:r>
          </a:p>
          <a:p>
            <a:pPr marL="285750" indent="-285750">
              <a:buFontTx/>
              <a:buChar char="-"/>
            </a:pPr>
            <a:r>
              <a:rPr kumimoji="1" lang="en-US" altLang="ko-Kore-US" sz="1600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One cocktail takes nearly 20~90 seconds to print</a:t>
            </a:r>
          </a:p>
          <a:p>
            <a:pPr marL="285750" indent="-285750">
              <a:buFontTx/>
              <a:buChar char="-"/>
            </a:pPr>
            <a:r>
              <a:rPr kumimoji="1" lang="en-US" altLang="ko-Kore-US" sz="1600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The shapes stay for 15-20 minutes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843E31-4673-17C7-A199-B3E0AEF2B236}"/>
              </a:ext>
            </a:extLst>
          </p:cNvPr>
          <p:cNvSpPr txBox="1"/>
          <p:nvPr/>
        </p:nvSpPr>
        <p:spPr>
          <a:xfrm>
            <a:off x="1094308" y="2052732"/>
            <a:ext cx="5001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kumimoji="1" lang="en-US" altLang="ko-Kore-US" sz="1600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The drops must be more viscous than the drink</a:t>
            </a:r>
          </a:p>
          <a:p>
            <a:pPr marL="285750" indent="-285750">
              <a:buFontTx/>
              <a:buChar char="-"/>
            </a:pPr>
            <a:r>
              <a:rPr kumimoji="1" lang="en-US" altLang="ko-Kore-US" sz="1600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A certain degree of transparency is needed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DEB74A-CAFF-4981-BF8A-4E5E87C0F590}"/>
              </a:ext>
            </a:extLst>
          </p:cNvPr>
          <p:cNvSpPr txBox="1"/>
          <p:nvPr/>
        </p:nvSpPr>
        <p:spPr>
          <a:xfrm>
            <a:off x="2291" y="0"/>
            <a:ext cx="16433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US" sz="1100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3D PRINTED DROPLETS</a:t>
            </a:r>
            <a:endParaRPr kumimoji="1" lang="ko-Kore-US" altLang="en-US" sz="1100" dirty="0">
              <a:solidFill>
                <a:schemeClr val="bg1"/>
              </a:solidFill>
              <a:latin typeface="BM JUA OTF" panose="02020603020101020101" pitchFamily="18" charset="-127"/>
              <a:ea typeface="BM JUA OTF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7591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8639B9B0-3590-195B-9559-E7FBFD5B8D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US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F6C21AD-AB04-AE13-B5C6-4C4B9D53BB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0" b="72396" l="9961" r="89844">
                        <a14:foregroundMark x1="40234" y1="7813" x2="44434" y2="7161"/>
                        <a14:foregroundMark x1="44434" y1="7161" x2="44434" y2="7161"/>
                        <a14:foregroundMark x1="40723" y1="6901" x2="45215" y2="6380"/>
                        <a14:foregroundMark x1="45215" y1="6380" x2="51172" y2="7682"/>
                        <a14:foregroundMark x1="30566" y1="66536" x2="36035" y2="72396"/>
                        <a14:foregroundMark x1="36035" y1="72396" x2="37695" y2="71615"/>
                      </a14:backgroundRemoval>
                    </a14:imgEffect>
                    <a14:imgEffect>
                      <a14:brightnessContrast bright="-1000" contrast="26000"/>
                    </a14:imgEffect>
                  </a14:imgLayer>
                </a14:imgProps>
              </a:ext>
            </a:extLst>
          </a:blip>
          <a:srcRect b="25014"/>
          <a:stretch/>
        </p:blipFill>
        <p:spPr>
          <a:xfrm>
            <a:off x="2716980" y="267436"/>
            <a:ext cx="11718730" cy="6590564"/>
          </a:xfrm>
          <a:prstGeom prst="rect">
            <a:avLst/>
          </a:prstGeom>
          <a:effectLst>
            <a:softEdge rad="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DD2EB89-2660-F2A4-3F98-F0FB487C62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" t="16825" r="3844" b="16179"/>
          <a:stretch/>
        </p:blipFill>
        <p:spPr>
          <a:xfrm>
            <a:off x="1739413" y="267436"/>
            <a:ext cx="3749040" cy="17373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2E82BB-988B-FA04-AE60-3D93053929E9}"/>
              </a:ext>
            </a:extLst>
          </p:cNvPr>
          <p:cNvSpPr txBox="1"/>
          <p:nvPr/>
        </p:nvSpPr>
        <p:spPr>
          <a:xfrm>
            <a:off x="652224" y="2182077"/>
            <a:ext cx="59234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US" sz="1600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- Founded in 1898 </a:t>
            </a:r>
          </a:p>
          <a:p>
            <a:r>
              <a:rPr kumimoji="1" lang="en-US" altLang="ko-KR" sz="1600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-</a:t>
            </a:r>
            <a:r>
              <a:rPr kumimoji="1" lang="ko-KR" altLang="en-US" sz="1600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 </a:t>
            </a:r>
            <a:r>
              <a:rPr kumimoji="1" lang="en-US" altLang="ko-KR" sz="1600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Market Cap: $3.32B</a:t>
            </a:r>
            <a:endParaRPr kumimoji="1" lang="en-US" altLang="ko-Kore-US" sz="1600" dirty="0">
              <a:solidFill>
                <a:schemeClr val="bg1"/>
              </a:solidFill>
              <a:latin typeface="BM JUA OTF" panose="02020603020101020101" pitchFamily="18" charset="-127"/>
              <a:ea typeface="BM JUA OTF" panose="02020603020101020101" pitchFamily="18" charset="-127"/>
            </a:endParaRPr>
          </a:p>
          <a:p>
            <a:r>
              <a:rPr kumimoji="1" lang="en-US" altLang="ko-Kore-US" sz="1600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- </a:t>
            </a:r>
            <a:r>
              <a:rPr kumimoji="1" lang="en-US" altLang="ko-Kore-US" sz="1600" b="1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World's</a:t>
            </a:r>
            <a:r>
              <a:rPr lang="en-US" altLang="ko-Kore-US" sz="1600" b="1" i="0" u="none" strike="noStrike" dirty="0">
                <a:solidFill>
                  <a:schemeClr val="bg1"/>
                </a:solidFill>
                <a:effectLst/>
                <a:latin typeface="BM JUA OTF" panose="02020603020101020101" pitchFamily="18" charset="-127"/>
                <a:ea typeface="BM JUA OTF" panose="02020603020101020101" pitchFamily="18" charset="-127"/>
              </a:rPr>
              <a:t> leading suppliers of intelligent automation solutions</a:t>
            </a:r>
            <a:endParaRPr kumimoji="1" lang="en-US" altLang="ko-Kore-US" sz="1600" dirty="0">
              <a:solidFill>
                <a:schemeClr val="bg1"/>
              </a:solidFill>
              <a:latin typeface="BM JUA OTF" panose="02020603020101020101" pitchFamily="18" charset="-127"/>
              <a:ea typeface="BM JUA OTF" panose="02020603020101020101" pitchFamily="18" charset="-127"/>
            </a:endParaRPr>
          </a:p>
          <a:p>
            <a:endParaRPr kumimoji="1" lang="en-US" altLang="ko-Kore-US" sz="1600" dirty="0">
              <a:solidFill>
                <a:schemeClr val="bg1"/>
              </a:solidFill>
              <a:latin typeface="BM JUA OTF" panose="02020603020101020101" pitchFamily="18" charset="-127"/>
              <a:ea typeface="BM JUA OTF" panose="02020603020101020101" pitchFamily="18" charset="-127"/>
            </a:endParaRPr>
          </a:p>
          <a:p>
            <a:r>
              <a:rPr kumimoji="1" lang="en-US" altLang="ko-Kore-US" sz="1600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- Model LBR iiwa costs </a:t>
            </a:r>
            <a:r>
              <a:rPr kumimoji="1" lang="en-US" altLang="ko-Kore-US" sz="1600" dirty="0">
                <a:solidFill>
                  <a:srgbClr val="E8EAED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n</a:t>
            </a:r>
            <a:r>
              <a:rPr lang="en-US" altLang="ko-Kore-US" sz="1600" b="0" i="0" u="none" strike="noStrike" dirty="0">
                <a:solidFill>
                  <a:srgbClr val="E8EAED"/>
                </a:solidFill>
                <a:effectLst/>
                <a:latin typeface="BM JUA OTF" panose="02020603020101020101" pitchFamily="18" charset="-127"/>
                <a:ea typeface="BM JUA OTF" panose="02020603020101020101" pitchFamily="18" charset="-127"/>
              </a:rPr>
              <a:t>early $200,000</a:t>
            </a:r>
            <a:endParaRPr kumimoji="1" lang="en-US" altLang="ko-Kore-US" sz="1600" dirty="0">
              <a:solidFill>
                <a:schemeClr val="bg1"/>
              </a:solidFill>
              <a:latin typeface="BM JUA OTF" panose="02020603020101020101" pitchFamily="18" charset="-127"/>
              <a:ea typeface="BM JUA OTF" panose="02020603020101020101" pitchFamily="18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C3CDFB-ED97-A034-2239-6C71B990657B}"/>
              </a:ext>
            </a:extLst>
          </p:cNvPr>
          <p:cNvSpPr txBox="1"/>
          <p:nvPr/>
        </p:nvSpPr>
        <p:spPr>
          <a:xfrm>
            <a:off x="2579158" y="1455355"/>
            <a:ext cx="2069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US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[KUKA”s LBR iiwa]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2D44E01A-764B-3367-5AC0-4B9D44A09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224" y="3877005"/>
            <a:ext cx="4642381" cy="26095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6E8E62F-722B-F444-3DB2-C54332F008CA}"/>
              </a:ext>
            </a:extLst>
          </p:cNvPr>
          <p:cNvSpPr txBox="1"/>
          <p:nvPr/>
        </p:nvSpPr>
        <p:spPr>
          <a:xfrm>
            <a:off x="2291" y="0"/>
            <a:ext cx="11352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US" sz="1100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MACHINE USED</a:t>
            </a:r>
            <a:endParaRPr kumimoji="1" lang="ko-Kore-US" altLang="en-US" sz="1100" dirty="0">
              <a:solidFill>
                <a:schemeClr val="bg1"/>
              </a:solidFill>
              <a:latin typeface="BM JUA OTF" panose="02020603020101020101" pitchFamily="18" charset="-127"/>
              <a:ea typeface="BM JUA OTF" panose="02020603020101020101" pitchFamily="18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647816-4BCD-8C80-FAB5-FBA8D96F5B22}"/>
              </a:ext>
            </a:extLst>
          </p:cNvPr>
          <p:cNvSpPr txBox="1"/>
          <p:nvPr/>
        </p:nvSpPr>
        <p:spPr>
          <a:xfrm>
            <a:off x="11932907" y="0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US" sz="1100" dirty="0">
                <a:solidFill>
                  <a:schemeClr val="bg1"/>
                </a:solidFill>
              </a:rPr>
              <a:t>5</a:t>
            </a:r>
            <a:endParaRPr kumimoji="1" lang="ko-Kore-US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35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767A4635-42BC-BBBA-8B44-14702CDC6E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US" altLang="en-US"/>
          </a:p>
        </p:txBody>
      </p:sp>
      <p:pic>
        <p:nvPicPr>
          <p:cNvPr id="2" name="benjamin-grimeil-printed-drink-optimized">
            <a:hlinkClick r:id="" action="ppaction://media"/>
            <a:extLst>
              <a:ext uri="{FF2B5EF4-FFF2-40B4-BE49-F238E27FC236}">
                <a16:creationId xmlns:a16="http://schemas.microsoft.com/office/drawing/2014/main" id="{0B68141C-9E02-2D1B-D890-ED123F0E80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74632" y="498766"/>
            <a:ext cx="6359236" cy="63592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A8D7A7-7FC0-3268-1DD0-A7D7C1AA496C}"/>
              </a:ext>
            </a:extLst>
          </p:cNvPr>
          <p:cNvSpPr txBox="1"/>
          <p:nvPr/>
        </p:nvSpPr>
        <p:spPr>
          <a:xfrm>
            <a:off x="633846" y="646607"/>
            <a:ext cx="3825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US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BULLEIT WHISKEY X PRINT A DRINK</a:t>
            </a:r>
            <a:endParaRPr kumimoji="1" lang="ko-Kore-US" altLang="en-US" dirty="0">
              <a:solidFill>
                <a:schemeClr val="bg1"/>
              </a:solidFill>
              <a:latin typeface="BM JUA OTF" panose="02020603020101020101" pitchFamily="18" charset="-127"/>
              <a:ea typeface="BM JUA OTF" panose="0202060302010102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2AC6B3-4475-B753-3AAC-44D984061176}"/>
              </a:ext>
            </a:extLst>
          </p:cNvPr>
          <p:cNvSpPr txBox="1"/>
          <p:nvPr/>
        </p:nvSpPr>
        <p:spPr>
          <a:xfrm>
            <a:off x="558132" y="1386810"/>
            <a:ext cx="44775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kumimoji="1" lang="en-US" altLang="ko-Kore-US" sz="1600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Kentucky based distillery</a:t>
            </a:r>
          </a:p>
          <a:p>
            <a:pPr marL="285750" indent="-285750">
              <a:buFontTx/>
              <a:buChar char="-"/>
            </a:pPr>
            <a:endParaRPr kumimoji="1" lang="en-US" altLang="ko-Kore-US" sz="1600" dirty="0">
              <a:solidFill>
                <a:schemeClr val="bg1"/>
              </a:solidFill>
              <a:latin typeface="BM JUA OTF" panose="02020603020101020101" pitchFamily="18" charset="-127"/>
              <a:ea typeface="BM JUA OTF" panose="02020603020101020101" pitchFamily="18" charset="-127"/>
            </a:endParaRPr>
          </a:p>
          <a:p>
            <a:pPr marL="285750" indent="-285750">
              <a:buFontTx/>
              <a:buChar char="-"/>
            </a:pPr>
            <a:r>
              <a:rPr kumimoji="1" lang="en-US" altLang="ko-Kore-US" sz="1600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April 2019, Tribeca Film Festival</a:t>
            </a:r>
          </a:p>
          <a:p>
            <a:pPr marL="285750" indent="-285750">
              <a:buFontTx/>
              <a:buChar char="-"/>
            </a:pPr>
            <a:r>
              <a:rPr kumimoji="1" lang="en-US" altLang="ko-Kore-US" sz="1600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3D printed bar, made with 3,000 components</a:t>
            </a:r>
          </a:p>
          <a:p>
            <a:pPr marL="285750" indent="-285750">
              <a:buFontTx/>
              <a:buChar char="-"/>
            </a:pPr>
            <a:r>
              <a:rPr kumimoji="1" lang="en-US" altLang="ko-Kore-US" sz="1600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Featured the Bulleit Beta Test Cocktail</a:t>
            </a:r>
          </a:p>
          <a:p>
            <a:pPr marL="285750" indent="-285750">
              <a:buFontTx/>
              <a:buChar char="-"/>
            </a:pPr>
            <a:endParaRPr kumimoji="1" lang="ko-Kore-US" altLang="en-US" sz="1600" dirty="0">
              <a:solidFill>
                <a:schemeClr val="bg1"/>
              </a:solidFill>
              <a:latin typeface="BM JUA OTF" panose="02020603020101020101" pitchFamily="18" charset="-127"/>
              <a:ea typeface="BM JUA OTF" panose="02020603020101020101" pitchFamily="18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22C4308F-77F4-E1C9-6BBB-7EABF9F240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46" y="3529839"/>
            <a:ext cx="4326081" cy="28840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D7D286-F9B8-B6B6-2E26-4C11D88B5719}"/>
              </a:ext>
            </a:extLst>
          </p:cNvPr>
          <p:cNvSpPr txBox="1"/>
          <p:nvPr/>
        </p:nvSpPr>
        <p:spPr>
          <a:xfrm>
            <a:off x="2291" y="0"/>
            <a:ext cx="9316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US" sz="1100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ACTIVITIES</a:t>
            </a:r>
            <a:endParaRPr kumimoji="1" lang="ko-Kore-US" altLang="en-US" sz="1100" dirty="0">
              <a:solidFill>
                <a:schemeClr val="bg1"/>
              </a:solidFill>
              <a:latin typeface="BM JUA OTF" panose="02020603020101020101" pitchFamily="18" charset="-127"/>
              <a:ea typeface="BM JUA OTF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EBA011-43BF-AE90-EC77-BF660C62BFF8}"/>
              </a:ext>
            </a:extLst>
          </p:cNvPr>
          <p:cNvSpPr txBox="1"/>
          <p:nvPr/>
        </p:nvSpPr>
        <p:spPr>
          <a:xfrm>
            <a:off x="11932907" y="0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US" sz="1100" dirty="0">
                <a:solidFill>
                  <a:schemeClr val="bg1"/>
                </a:solidFill>
              </a:rPr>
              <a:t>6</a:t>
            </a:r>
            <a:endParaRPr kumimoji="1" lang="ko-Kore-US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21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8A289F35-0966-0211-A749-9EE37E14AE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0BCF3D-F30B-2342-815B-2672C5689AC3}"/>
              </a:ext>
            </a:extLst>
          </p:cNvPr>
          <p:cNvSpPr txBox="1"/>
          <p:nvPr/>
        </p:nvSpPr>
        <p:spPr>
          <a:xfrm>
            <a:off x="811134" y="948628"/>
            <a:ext cx="57070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kumimoji="1" lang="en-US" altLang="ko-Kore-US" sz="1600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Rapid Liquid Printing</a:t>
            </a:r>
          </a:p>
          <a:p>
            <a:pPr marL="285750" indent="-285750">
              <a:buFontTx/>
              <a:buChar char="-"/>
            </a:pPr>
            <a:r>
              <a:rPr kumimoji="1" lang="en-US" altLang="ko-Kore-US" sz="1600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Container with gel</a:t>
            </a:r>
          </a:p>
          <a:p>
            <a:pPr marL="285750" indent="-285750">
              <a:buFontTx/>
              <a:buChar char="-"/>
            </a:pPr>
            <a:r>
              <a:rPr kumimoji="1" lang="en-US" altLang="ko-Kore-US" sz="1600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Developed at MIT”s self-assembly lab x Christophe Guberan</a:t>
            </a:r>
          </a:p>
          <a:p>
            <a:pPr marL="285750" indent="-285750">
              <a:buFontTx/>
              <a:buChar char="-"/>
            </a:pPr>
            <a:endParaRPr kumimoji="1" lang="ko-Kore-US" altLang="en-US" sz="1600" dirty="0">
              <a:solidFill>
                <a:schemeClr val="bg1"/>
              </a:solidFill>
              <a:latin typeface="BM JUA OTF" panose="02020603020101020101" pitchFamily="18" charset="-127"/>
              <a:ea typeface="BM JUA OTF" panose="02020603020101020101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CF6EE6-F11D-DDE4-A6DC-697D966607E0}"/>
              </a:ext>
            </a:extLst>
          </p:cNvPr>
          <p:cNvSpPr txBox="1"/>
          <p:nvPr/>
        </p:nvSpPr>
        <p:spPr>
          <a:xfrm>
            <a:off x="4529509" y="261610"/>
            <a:ext cx="3132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US" sz="2800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Similar Technology</a:t>
            </a:r>
            <a:endParaRPr kumimoji="1" lang="ko-Kore-US" altLang="en-US" sz="2800" dirty="0">
              <a:solidFill>
                <a:schemeClr val="bg1"/>
              </a:solidFill>
              <a:latin typeface="BM JUA OTF" panose="02020603020101020101" pitchFamily="18" charset="-127"/>
              <a:ea typeface="BM JUA OTF" panose="0202060302010102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53A1BA-B241-32B8-7549-AC70A0B5354A}"/>
              </a:ext>
            </a:extLst>
          </p:cNvPr>
          <p:cNvSpPr txBox="1"/>
          <p:nvPr/>
        </p:nvSpPr>
        <p:spPr>
          <a:xfrm>
            <a:off x="2291" y="0"/>
            <a:ext cx="11368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US" sz="1100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TECHNOLOGY 1</a:t>
            </a:r>
            <a:endParaRPr kumimoji="1" lang="ko-Kore-US" altLang="en-US" sz="1100" dirty="0">
              <a:solidFill>
                <a:schemeClr val="bg1"/>
              </a:solidFill>
              <a:latin typeface="BM JUA OTF" panose="02020603020101020101" pitchFamily="18" charset="-127"/>
              <a:ea typeface="BM JUA OTF" panose="02020603020101020101" pitchFamily="18" charset="-127"/>
            </a:endParaRPr>
          </a:p>
        </p:txBody>
      </p:sp>
      <p:pic>
        <p:nvPicPr>
          <p:cNvPr id="8" name="그림 7" descr="텍스트, 어두운이(가) 표시된 사진&#10;&#10;자동 생성된 설명">
            <a:extLst>
              <a:ext uri="{FF2B5EF4-FFF2-40B4-BE49-F238E27FC236}">
                <a16:creationId xmlns:a16="http://schemas.microsoft.com/office/drawing/2014/main" id="{ADEEF3E9-84E2-A238-CBF1-0332D9489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88" y="2025846"/>
            <a:ext cx="5707012" cy="3987592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21C380BE-29F5-1CD1-4662-07B5D4EA9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292" y="1741289"/>
            <a:ext cx="4161184" cy="42721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ADA309-D1DD-9D22-7837-3CF09846DE1A}"/>
              </a:ext>
            </a:extLst>
          </p:cNvPr>
          <p:cNvSpPr txBox="1"/>
          <p:nvPr/>
        </p:nvSpPr>
        <p:spPr>
          <a:xfrm>
            <a:off x="11932907" y="0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US" sz="1100" dirty="0">
                <a:solidFill>
                  <a:schemeClr val="bg1"/>
                </a:solidFill>
              </a:rPr>
              <a:t>7</a:t>
            </a:r>
            <a:endParaRPr kumimoji="1" lang="ko-Kore-US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902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7E0A87D-2D7E-4109-2B30-28B66604B51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US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164F13-5DA9-086E-D8B2-31753B64CB27}"/>
              </a:ext>
            </a:extLst>
          </p:cNvPr>
          <p:cNvSpPr txBox="1"/>
          <p:nvPr/>
        </p:nvSpPr>
        <p:spPr>
          <a:xfrm>
            <a:off x="1437094" y="3198167"/>
            <a:ext cx="9317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ore-US" sz="2400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”</a:t>
            </a:r>
            <a:r>
              <a:rPr lang="en-US" altLang="ko-Kore-US" sz="2400" b="0" i="0" u="none" strike="noStrike" dirty="0">
                <a:solidFill>
                  <a:schemeClr val="bg1"/>
                </a:solidFill>
                <a:effectLst/>
                <a:latin typeface="BM JUA OTF" panose="02020603020101020101" pitchFamily="18" charset="-127"/>
                <a:ea typeface="BM JUA OTF" panose="02020603020101020101" pitchFamily="18" charset="-127"/>
              </a:rPr>
              <a:t>The main strength of the project is the high level of entertainment”</a:t>
            </a:r>
            <a:endParaRPr kumimoji="1" lang="ko-Kore-US" altLang="en-US" sz="2400" dirty="0">
              <a:solidFill>
                <a:schemeClr val="bg1"/>
              </a:solidFill>
              <a:latin typeface="BM JUA OTF" panose="02020603020101020101" pitchFamily="18" charset="-127"/>
              <a:ea typeface="BM JUA OTF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A87F44-51EE-90FD-C50C-0411C797794C}"/>
              </a:ext>
            </a:extLst>
          </p:cNvPr>
          <p:cNvSpPr txBox="1"/>
          <p:nvPr/>
        </p:nvSpPr>
        <p:spPr>
          <a:xfrm>
            <a:off x="11932907" y="0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US" sz="1100" dirty="0">
                <a:solidFill>
                  <a:schemeClr val="bg1"/>
                </a:solidFill>
              </a:rPr>
              <a:t>8</a:t>
            </a:r>
            <a:endParaRPr kumimoji="1" lang="ko-Kore-US" altLang="en-US" sz="11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EA7643-927C-BAAA-0C16-4B80166C9028}"/>
              </a:ext>
            </a:extLst>
          </p:cNvPr>
          <p:cNvSpPr txBox="1"/>
          <p:nvPr/>
        </p:nvSpPr>
        <p:spPr>
          <a:xfrm>
            <a:off x="0" y="0"/>
            <a:ext cx="21230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US" sz="1100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BENJAMIN GREIMEL (FOUNDER)</a:t>
            </a:r>
          </a:p>
        </p:txBody>
      </p:sp>
    </p:spTree>
    <p:extLst>
      <p:ext uri="{BB962C8B-B14F-4D97-AF65-F5344CB8AC3E}">
        <p14:creationId xmlns:p14="http://schemas.microsoft.com/office/powerpoint/2010/main" val="1108507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67DECE08-3AE8-31AD-A59C-83F39411266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US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A866DD-22FE-89FF-72E5-EEBAAA6097AC}"/>
              </a:ext>
            </a:extLst>
          </p:cNvPr>
          <p:cNvSpPr txBox="1"/>
          <p:nvPr/>
        </p:nvSpPr>
        <p:spPr>
          <a:xfrm>
            <a:off x="11932907" y="0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US" sz="1100" dirty="0">
                <a:solidFill>
                  <a:schemeClr val="bg1"/>
                </a:solidFill>
              </a:rPr>
              <a:t>9</a:t>
            </a:r>
            <a:endParaRPr kumimoji="1" lang="ko-Kore-US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AC1EAE-61B1-4154-549C-D9364A4A4AA4}"/>
              </a:ext>
            </a:extLst>
          </p:cNvPr>
          <p:cNvSpPr txBox="1"/>
          <p:nvPr/>
        </p:nvSpPr>
        <p:spPr>
          <a:xfrm>
            <a:off x="5206737" y="261610"/>
            <a:ext cx="1778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US" sz="2800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Questions</a:t>
            </a:r>
            <a:endParaRPr kumimoji="1" lang="ko-Kore-US" altLang="en-US" sz="2800" dirty="0">
              <a:solidFill>
                <a:schemeClr val="bg1"/>
              </a:solidFill>
              <a:latin typeface="BM JUA OTF" panose="02020603020101020101" pitchFamily="18" charset="-127"/>
              <a:ea typeface="BM JUA OTF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54726A-24DB-D906-7D57-3944546600F9}"/>
              </a:ext>
            </a:extLst>
          </p:cNvPr>
          <p:cNvSpPr txBox="1"/>
          <p:nvPr/>
        </p:nvSpPr>
        <p:spPr>
          <a:xfrm>
            <a:off x="1364576" y="2690336"/>
            <a:ext cx="95926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kumimoji="1" lang="en-US" altLang="ko-Kore-US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Would you use this machine if you were an owner of a bar?</a:t>
            </a:r>
          </a:p>
          <a:p>
            <a:pPr marL="285750" indent="-285750">
              <a:buFontTx/>
              <a:buChar char="-"/>
            </a:pPr>
            <a:endParaRPr kumimoji="1" lang="en-US" altLang="ko-Kore-US" dirty="0">
              <a:solidFill>
                <a:schemeClr val="bg1"/>
              </a:solidFill>
              <a:latin typeface="BM JUA OTF" panose="02020603020101020101" pitchFamily="18" charset="-127"/>
              <a:ea typeface="BM JUA OTF" panose="02020603020101020101" pitchFamily="18" charset="-127"/>
            </a:endParaRPr>
          </a:p>
          <a:p>
            <a:pPr marL="285750" indent="-285750">
              <a:buFontTx/>
              <a:buChar char="-"/>
            </a:pPr>
            <a:r>
              <a:rPr kumimoji="1" lang="en-US" altLang="ko-Kore-US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Is it worth buying a $200,000 machine for just entertainment? Is it efficient marketing?</a:t>
            </a:r>
          </a:p>
          <a:p>
            <a:endParaRPr kumimoji="1" lang="en-US" altLang="ko-Kore-US" dirty="0">
              <a:solidFill>
                <a:schemeClr val="bg1"/>
              </a:solidFill>
              <a:latin typeface="BM JUA OTF" panose="02020603020101020101" pitchFamily="18" charset="-127"/>
              <a:ea typeface="BM JUA OTF" panose="02020603020101020101" pitchFamily="18" charset="-127"/>
            </a:endParaRPr>
          </a:p>
          <a:p>
            <a:pPr marL="285750" indent="-285750">
              <a:buFontTx/>
              <a:buChar char="-"/>
            </a:pPr>
            <a:r>
              <a:rPr kumimoji="1" lang="en-US" altLang="ko-Kore-US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Could this printing method be used in other food or entertainment industry?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22D77F-F3DF-6AA6-865F-9A6CBE4153AB}"/>
              </a:ext>
            </a:extLst>
          </p:cNvPr>
          <p:cNvSpPr txBox="1"/>
          <p:nvPr/>
        </p:nvSpPr>
        <p:spPr>
          <a:xfrm>
            <a:off x="0" y="0"/>
            <a:ext cx="21230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US" sz="1100" dirty="0">
                <a:solidFill>
                  <a:schemeClr val="bg1"/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834215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2323</TotalTime>
  <Words>384</Words>
  <Application>Microsoft Macintosh PowerPoint</Application>
  <PresentationFormat>와이드스크린</PresentationFormat>
  <Paragraphs>71</Paragraphs>
  <Slides>10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16" baseType="lpstr">
      <vt:lpstr>BM JUA OTF</vt:lpstr>
      <vt:lpstr>NanumGothic</vt:lpstr>
      <vt:lpstr>Arial</vt:lpstr>
      <vt:lpstr>Calibri</vt:lpstr>
      <vt:lpstr>Calibri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Kim Sean</dc:creator>
  <cp:lastModifiedBy>Kim Sean</cp:lastModifiedBy>
  <cp:revision>8</cp:revision>
  <dcterms:created xsi:type="dcterms:W3CDTF">2022-10-28T04:36:35Z</dcterms:created>
  <dcterms:modified xsi:type="dcterms:W3CDTF">2022-10-31T06:01:40Z</dcterms:modified>
</cp:coreProperties>
</file>